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69" r:id="rId3"/>
  </p:sldIdLst>
  <p:sldSz cx="7772400" cy="9144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howGuides="1">
      <p:cViewPr varScale="1">
        <p:scale>
          <a:sx n="53" d="100"/>
          <a:sy n="53" d="100"/>
        </p:scale>
        <p:origin x="1314" y="96"/>
      </p:cViewPr>
      <p:guideLst>
        <p:guide orient="horz" pos="2880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2840569"/>
            <a:ext cx="660654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5860" y="5181600"/>
            <a:ext cx="544068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44DBE-D546-42BC-8DE0-529D0B51B397}" type="datetimeFigureOut">
              <a:rPr lang="en-US" smtClean="0"/>
              <a:t>4/24/2018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BD9BF-D506-4DE7-8F94-18D7E20C75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5926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44DBE-D546-42BC-8DE0-529D0B51B397}" type="datetimeFigureOut">
              <a:rPr lang="en-US" smtClean="0"/>
              <a:t>4/24/2018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BD9BF-D506-4DE7-8F94-18D7E20C75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4917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634990" y="366186"/>
            <a:ext cx="174879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8620" y="366186"/>
            <a:ext cx="511683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44DBE-D546-42BC-8DE0-529D0B51B397}" type="datetimeFigureOut">
              <a:rPr lang="en-US" smtClean="0"/>
              <a:t>4/24/2018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BD9BF-D506-4DE7-8F94-18D7E20C75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8782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44DBE-D546-42BC-8DE0-529D0B51B397}" type="datetimeFigureOut">
              <a:rPr lang="en-US" smtClean="0"/>
              <a:t>4/24/2018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BD9BF-D506-4DE7-8F94-18D7E20C75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1678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966" y="5875867"/>
            <a:ext cx="660654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3966" y="3875619"/>
            <a:ext cx="660654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44DBE-D546-42BC-8DE0-529D0B51B397}" type="datetimeFigureOut">
              <a:rPr lang="en-US" smtClean="0"/>
              <a:t>4/24/2018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BD9BF-D506-4DE7-8F94-18D7E20C75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6094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8620" y="2133602"/>
            <a:ext cx="343281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50970" y="2133602"/>
            <a:ext cx="343281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44DBE-D546-42BC-8DE0-529D0B51B397}" type="datetimeFigureOut">
              <a:rPr lang="en-US" smtClean="0"/>
              <a:t>4/24/2018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BD9BF-D506-4DE7-8F94-18D7E20C75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6327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046817"/>
            <a:ext cx="3434160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" y="2899833"/>
            <a:ext cx="3434160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8272" y="2046817"/>
            <a:ext cx="3435508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48272" y="2899833"/>
            <a:ext cx="3435508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44DBE-D546-42BC-8DE0-529D0B51B397}" type="datetimeFigureOut">
              <a:rPr lang="en-US" smtClean="0"/>
              <a:t>4/24/2018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BD9BF-D506-4DE7-8F94-18D7E20C75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102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44DBE-D546-42BC-8DE0-529D0B51B397}" type="datetimeFigureOut">
              <a:rPr lang="en-US" smtClean="0"/>
              <a:t>4/24/2018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BD9BF-D506-4DE7-8F94-18D7E20C75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6144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44DBE-D546-42BC-8DE0-529D0B51B397}" type="datetimeFigureOut">
              <a:rPr lang="en-US" smtClean="0"/>
              <a:t>4/24/2018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BD9BF-D506-4DE7-8F94-18D7E20C75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9464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1" y="364067"/>
            <a:ext cx="2557066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8793" y="364068"/>
            <a:ext cx="4344988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21" y="1913468"/>
            <a:ext cx="2557066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44DBE-D546-42BC-8DE0-529D0B51B397}" type="datetimeFigureOut">
              <a:rPr lang="en-US" smtClean="0"/>
              <a:t>4/24/2018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BD9BF-D506-4DE7-8F94-18D7E20C75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5096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445" y="6400801"/>
            <a:ext cx="466344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3445" y="817033"/>
            <a:ext cx="466344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3445" y="7156452"/>
            <a:ext cx="466344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44DBE-D546-42BC-8DE0-529D0B51B397}" type="datetimeFigureOut">
              <a:rPr lang="en-US" smtClean="0"/>
              <a:t>4/24/2018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BD9BF-D506-4DE7-8F94-18D7E20C75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97671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8620" y="366184"/>
            <a:ext cx="699516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133602"/>
            <a:ext cx="699516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8620" y="8475135"/>
            <a:ext cx="181356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644DBE-D546-42BC-8DE0-529D0B51B397}" type="datetimeFigureOut">
              <a:rPr lang="en-US" smtClean="0"/>
              <a:t>4/24/2018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55570" y="8475135"/>
            <a:ext cx="246126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70220" y="8475135"/>
            <a:ext cx="181356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3BD9BF-D506-4DE7-8F94-18D7E20C75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5413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2372" y="99153"/>
            <a:ext cx="5345580" cy="82626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556174" y="99153"/>
            <a:ext cx="2097610" cy="82626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15900" y="189119"/>
            <a:ext cx="421301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  <a:latin typeface="+mj-lt"/>
              </a:rPr>
              <a:t>REPUTATION MANAGEMENT</a:t>
            </a:r>
          </a:p>
          <a:p>
            <a:r>
              <a:rPr lang="en-US" sz="1200" dirty="0" smtClean="0">
                <a:solidFill>
                  <a:schemeClr val="bg1"/>
                </a:solidFill>
              </a:rPr>
              <a:t>Build your company’s footprint with verified, accurate listings</a:t>
            </a:r>
            <a:endParaRPr lang="en-US" sz="1200" dirty="0">
              <a:solidFill>
                <a:schemeClr val="bg1"/>
              </a:solidFill>
            </a:endParaRPr>
          </a:p>
        </p:txBody>
      </p:sp>
      <p:pic>
        <p:nvPicPr>
          <p:cNvPr id="10" name="Picture 2" descr="C:\Users\stlmcgia\Google Drive\AMPLIFIED\Corporate Training\The Amplified Brand\Icons\1-Color\Social Marketing\Social Media Marketing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8236" y="327998"/>
            <a:ext cx="1797464" cy="368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1" name="Straight Connector 10"/>
          <p:cNvCxnSpPr/>
          <p:nvPr/>
        </p:nvCxnSpPr>
        <p:spPr>
          <a:xfrm>
            <a:off x="274320" y="5685067"/>
            <a:ext cx="7231380" cy="0"/>
          </a:xfrm>
          <a:prstGeom prst="line">
            <a:avLst/>
          </a:prstGeom>
          <a:ln w="19050">
            <a:solidFill>
              <a:schemeClr val="tx2">
                <a:lumMod val="60000"/>
                <a:lumOff val="4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274320" y="5897562"/>
            <a:ext cx="7231380" cy="253015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523810" y="6318658"/>
            <a:ext cx="3428491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2880" indent="-182880">
              <a:buFont typeface="Arial" panose="020B0604020202020204" pitchFamily="34" charset="0"/>
              <a:buChar char="•"/>
            </a:pPr>
            <a:r>
              <a:rPr lang="en-US" sz="1400" dirty="0"/>
              <a:t>Build and enhance your online reputation and grow your digital footprint </a:t>
            </a:r>
          </a:p>
          <a:p>
            <a:pPr marL="182880" indent="-182880">
              <a:buFont typeface="Arial" panose="020B0604020202020204" pitchFamily="34" charset="0"/>
              <a:buChar char="•"/>
            </a:pPr>
            <a:r>
              <a:rPr lang="en-US" sz="1400" dirty="0" smtClean="0"/>
              <a:t>Accurate, verified online directory listings</a:t>
            </a:r>
          </a:p>
          <a:p>
            <a:pPr marL="182880" indent="-182880">
              <a:buFont typeface="Arial" panose="020B0604020202020204" pitchFamily="34" charset="0"/>
              <a:buChar char="•"/>
            </a:pPr>
            <a:r>
              <a:rPr lang="en-US" sz="1400" dirty="0" smtClean="0"/>
              <a:t>Improved company visibility online</a:t>
            </a:r>
          </a:p>
          <a:p>
            <a:pPr marL="182880" indent="-182880">
              <a:buFont typeface="Arial" panose="020B0604020202020204" pitchFamily="34" charset="0"/>
              <a:buChar char="•"/>
            </a:pPr>
            <a:r>
              <a:rPr lang="en-US" sz="1400" dirty="0" smtClean="0"/>
              <a:t>Increase </a:t>
            </a:r>
            <a:r>
              <a:rPr lang="en-US" sz="1400" dirty="0"/>
              <a:t>your SEO rankings by building your website’s link </a:t>
            </a:r>
            <a:r>
              <a:rPr lang="en-US" sz="1400" dirty="0" smtClean="0"/>
              <a:t>profile</a:t>
            </a:r>
          </a:p>
          <a:p>
            <a:pPr marL="182880" indent="-182880">
              <a:buFont typeface="Arial" panose="020B0604020202020204" pitchFamily="34" charset="0"/>
              <a:buChar char="•"/>
            </a:pPr>
            <a:r>
              <a:rPr lang="en-US" sz="1400" dirty="0" smtClean="0"/>
              <a:t>Monitor reviews &amp; user generated content </a:t>
            </a:r>
          </a:p>
          <a:p>
            <a:pPr marL="182880" indent="-182880">
              <a:buFont typeface="Arial" panose="020B0604020202020204" pitchFamily="34" charset="0"/>
              <a:buChar char="•"/>
            </a:pPr>
            <a:r>
              <a:rPr lang="en-US" sz="1400" dirty="0" smtClean="0"/>
              <a:t>Share content &amp; reviews across social networks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929381" y="6329675"/>
            <a:ext cx="3428491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2880" indent="-182880">
              <a:buFont typeface="Arial" panose="020B0604020202020204" pitchFamily="34" charset="0"/>
              <a:buChar char="•"/>
            </a:pPr>
            <a:r>
              <a:rPr lang="en-US" sz="1400" dirty="0" smtClean="0"/>
              <a:t>Enhance our customer service by knowing what people say about your company</a:t>
            </a:r>
          </a:p>
          <a:p>
            <a:pPr marL="182880" indent="-182880">
              <a:buFont typeface="Arial" panose="020B0604020202020204" pitchFamily="34" charset="0"/>
              <a:buChar char="•"/>
            </a:pPr>
            <a:r>
              <a:rPr lang="en-US" sz="1400" dirty="0"/>
              <a:t>Monitor competitor’s share of voice online</a:t>
            </a:r>
          </a:p>
          <a:p>
            <a:pPr marL="182880" indent="-182880">
              <a:buFont typeface="Arial" panose="020B0604020202020204" pitchFamily="34" charset="0"/>
              <a:buChar char="•"/>
            </a:pPr>
            <a:r>
              <a:rPr lang="en-US" sz="1400" dirty="0" smtClean="0"/>
              <a:t>Utilize our dedicated account manager to stay on top of reviews and mentions</a:t>
            </a:r>
          </a:p>
          <a:p>
            <a:pPr marL="182880" indent="-182880">
              <a:buFont typeface="Arial" panose="020B0604020202020204" pitchFamily="34" charset="0"/>
              <a:buChar char="•"/>
            </a:pPr>
            <a:r>
              <a:rPr lang="en-US" sz="1400" dirty="0" smtClean="0"/>
              <a:t>Receive alerts each time a review is posted</a:t>
            </a:r>
          </a:p>
          <a:p>
            <a:pPr marL="182880" indent="-182880">
              <a:buFont typeface="Arial" panose="020B0604020202020204" pitchFamily="34" charset="0"/>
              <a:buChar char="•"/>
            </a:pPr>
            <a:r>
              <a:rPr lang="en-US" sz="1400" dirty="0" smtClean="0"/>
              <a:t>Keep track of your progress through monthly status reports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61609" y="5980557"/>
            <a:ext cx="434064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BENEFITS OF REPUTATION MANAGEMENT </a:t>
            </a:r>
            <a:endParaRPr lang="en-US" sz="16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457708" y="1081948"/>
            <a:ext cx="704799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Century" panose="02040604050505020304" pitchFamily="18" charset="0"/>
              </a:rPr>
              <a:t>Your company’s online reputation includes both what you say about your business, and most importantly, what others say about your business. Today, customers use websites like Yelp, Google, </a:t>
            </a:r>
            <a:r>
              <a:rPr lang="en-US" sz="1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entury" panose="02040604050505020304" pitchFamily="18" charset="0"/>
              </a:rPr>
              <a:t>Zomato</a:t>
            </a:r>
            <a:r>
              <a:rPr lang="en-U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Century" panose="02040604050505020304" pitchFamily="18" charset="0"/>
              </a:rPr>
              <a:t>, </a:t>
            </a:r>
            <a:r>
              <a:rPr lang="en-US" sz="1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entury" panose="02040604050505020304" pitchFamily="18" charset="0"/>
              </a:rPr>
              <a:t>Tripadvisor</a:t>
            </a:r>
            <a:r>
              <a:rPr lang="en-U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Century" panose="02040604050505020304" pitchFamily="18" charset="0"/>
              </a:rPr>
              <a:t>, </a:t>
            </a:r>
            <a:r>
              <a:rPr lang="en-US" sz="1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entury" panose="02040604050505020304" pitchFamily="18" charset="0"/>
              </a:rPr>
              <a:t>Citysearch</a:t>
            </a:r>
            <a:r>
              <a:rPr lang="en-U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Century" panose="02040604050505020304" pitchFamily="18" charset="0"/>
              </a:rPr>
              <a:t>, Twitter, and Facebook to voice their opinions, and this constant chatter directly impacts your company’s sales &amp; profit. </a:t>
            </a:r>
          </a:p>
          <a:p>
            <a:endParaRPr lang="en-US" sz="1400" dirty="0">
              <a:solidFill>
                <a:schemeClr val="tx1">
                  <a:lumMod val="95000"/>
                  <a:lumOff val="5000"/>
                </a:schemeClr>
              </a:solidFill>
              <a:latin typeface="Century" panose="02040604050505020304" pitchFamily="18" charset="0"/>
            </a:endParaRPr>
          </a:p>
          <a:p>
            <a:r>
              <a:rPr lang="en-U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Century" panose="02040604050505020304" pitchFamily="18" charset="0"/>
              </a:rPr>
              <a:t>Our Reputation Management </a:t>
            </a:r>
            <a:r>
              <a:rPr lang="en-US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" panose="02040604050505020304" pitchFamily="18" charset="0"/>
              </a:rPr>
              <a:t>program </a:t>
            </a:r>
            <a:br>
              <a:rPr lang="en-US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" panose="02040604050505020304" pitchFamily="18" charset="0"/>
              </a:rPr>
            </a:br>
            <a:r>
              <a:rPr lang="en-US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" panose="02040604050505020304" pitchFamily="18" charset="0"/>
              </a:rPr>
              <a:t>helps you claim, correct, and enhance </a:t>
            </a:r>
            <a:br>
              <a:rPr lang="en-US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" panose="02040604050505020304" pitchFamily="18" charset="0"/>
              </a:rPr>
            </a:br>
            <a:r>
              <a:rPr lang="en-US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" panose="02040604050505020304" pitchFamily="18" charset="0"/>
              </a:rPr>
              <a:t>your business information on the top </a:t>
            </a:r>
            <a:br>
              <a:rPr lang="en-US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" panose="02040604050505020304" pitchFamily="18" charset="0"/>
              </a:rPr>
            </a:br>
            <a:r>
              <a:rPr lang="en-US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" panose="02040604050505020304" pitchFamily="18" charset="0"/>
              </a:rPr>
              <a:t>directory sites so that your business </a:t>
            </a:r>
            <a:br>
              <a:rPr lang="en-US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" panose="02040604050505020304" pitchFamily="18" charset="0"/>
              </a:rPr>
            </a:br>
            <a:r>
              <a:rPr lang="en-US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" panose="02040604050505020304" pitchFamily="18" charset="0"/>
              </a:rPr>
              <a:t>appears cohesive online, thus boosting </a:t>
            </a:r>
            <a:br>
              <a:rPr lang="en-US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" panose="02040604050505020304" pitchFamily="18" charset="0"/>
              </a:rPr>
            </a:br>
            <a:r>
              <a:rPr lang="en-US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" panose="02040604050505020304" pitchFamily="18" charset="0"/>
              </a:rPr>
              <a:t>your organic search results. </a:t>
            </a:r>
          </a:p>
          <a:p>
            <a:endParaRPr lang="en-US" sz="1400" dirty="0">
              <a:solidFill>
                <a:schemeClr val="tx1">
                  <a:lumMod val="95000"/>
                  <a:lumOff val="5000"/>
                </a:schemeClr>
              </a:solidFill>
              <a:latin typeface="Century" panose="02040604050505020304" pitchFamily="18" charset="0"/>
            </a:endParaRPr>
          </a:p>
          <a:p>
            <a:r>
              <a:rPr lang="en-US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" panose="02040604050505020304" pitchFamily="18" charset="0"/>
              </a:rPr>
              <a:t>Once your listings are claimed and </a:t>
            </a:r>
            <a:br>
              <a:rPr lang="en-US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" panose="02040604050505020304" pitchFamily="18" charset="0"/>
              </a:rPr>
            </a:br>
            <a:r>
              <a:rPr lang="en-US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" panose="02040604050505020304" pitchFamily="18" charset="0"/>
              </a:rPr>
              <a:t>accurate, our Reputation Dashboard </a:t>
            </a:r>
            <a:br>
              <a:rPr lang="en-US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" panose="02040604050505020304" pitchFamily="18" charset="0"/>
              </a:rPr>
            </a:br>
            <a:r>
              <a:rPr lang="en-US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" panose="02040604050505020304" pitchFamily="18" charset="0"/>
              </a:rPr>
              <a:t>will display these directories and their </a:t>
            </a:r>
            <a:br>
              <a:rPr lang="en-US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" panose="02040604050505020304" pitchFamily="18" charset="0"/>
              </a:rPr>
            </a:br>
            <a:r>
              <a:rPr lang="en-US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" panose="02040604050505020304" pitchFamily="18" charset="0"/>
              </a:rPr>
              <a:t>accuracy, as well as your user reviews, </a:t>
            </a:r>
            <a:br>
              <a:rPr lang="en-US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" panose="02040604050505020304" pitchFamily="18" charset="0"/>
              </a:rPr>
            </a:br>
            <a:r>
              <a:rPr lang="en-US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" panose="02040604050505020304" pitchFamily="18" charset="0"/>
              </a:rPr>
              <a:t>mentions, and social activity.</a:t>
            </a:r>
            <a:endParaRPr lang="en-US" sz="1400" dirty="0">
              <a:solidFill>
                <a:schemeClr val="tx1">
                  <a:lumMod val="95000"/>
                  <a:lumOff val="5000"/>
                </a:schemeClr>
              </a:solidFill>
              <a:latin typeface="Century" panose="02040604050505020304" pitchFamily="18" charset="0"/>
            </a:endParaRPr>
          </a:p>
        </p:txBody>
      </p:sp>
      <p:pic>
        <p:nvPicPr>
          <p:cNvPr id="20" name="Picture 19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8397" y="2154340"/>
            <a:ext cx="3026343" cy="3315132"/>
          </a:xfrm>
          <a:prstGeom prst="rect">
            <a:avLst/>
          </a:prstGeom>
          <a:noFill/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3" name="Group 22"/>
          <p:cNvGrpSpPr/>
          <p:nvPr/>
        </p:nvGrpSpPr>
        <p:grpSpPr>
          <a:xfrm>
            <a:off x="3890010" y="3877746"/>
            <a:ext cx="2314894" cy="1686361"/>
            <a:chOff x="1517494" y="2827862"/>
            <a:chExt cx="4737413" cy="3451125"/>
          </a:xfr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grpSpPr>
        <p:pic>
          <p:nvPicPr>
            <p:cNvPr id="21" name="Picture 20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17494" y="2827862"/>
              <a:ext cx="4704244" cy="1561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2" name="Picture 21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17494" y="4354937"/>
              <a:ext cx="4737413" cy="1924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7" name="Picture 1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637" y="8541953"/>
            <a:ext cx="851189" cy="319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34579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2372" y="99153"/>
            <a:ext cx="5345580" cy="82626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556174" y="99153"/>
            <a:ext cx="2097610" cy="82626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2" descr="C:\Users\stlmcgia\Google Drive\AMPLIFIED\Corporate Training\The Amplified Brand\Icons\1-Color\Social Marketing\Social Media Marketing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8236" y="327998"/>
            <a:ext cx="1797464" cy="368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11"/>
          <p:cNvSpPr/>
          <p:nvPr/>
        </p:nvSpPr>
        <p:spPr>
          <a:xfrm>
            <a:off x="274320" y="7576457"/>
            <a:ext cx="7231380" cy="85126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582720" y="1497872"/>
            <a:ext cx="675015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Century" panose="02040604050505020304" pitchFamily="18" charset="0"/>
              </a:rPr>
              <a:t>Includes: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latin typeface="Century" panose="02040604050505020304" pitchFamily="18" charset="0"/>
              </a:rPr>
              <a:t>Reputation Dashboard setup and training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latin typeface="Century" panose="02040604050505020304" pitchFamily="18" charset="0"/>
              </a:rPr>
              <a:t>Your company’s name, address, phone number and website submitted to the 4 major data providers that power online directory information – </a:t>
            </a:r>
            <a:r>
              <a:rPr lang="en-US" sz="1400" dirty="0" err="1" smtClean="0">
                <a:latin typeface="Century" panose="02040604050505020304" pitchFamily="18" charset="0"/>
              </a:rPr>
              <a:t>Neustar</a:t>
            </a:r>
            <a:r>
              <a:rPr lang="en-US" sz="1400" dirty="0" smtClean="0">
                <a:latin typeface="Century" panose="02040604050505020304" pitchFamily="18" charset="0"/>
              </a:rPr>
              <a:t>, Factual, </a:t>
            </a:r>
            <a:r>
              <a:rPr lang="en-US" sz="1400" dirty="0" err="1" smtClean="0">
                <a:latin typeface="Century" panose="02040604050505020304" pitchFamily="18" charset="0"/>
              </a:rPr>
              <a:t>Acxion</a:t>
            </a:r>
            <a:r>
              <a:rPr lang="en-US" sz="1400" dirty="0" smtClean="0">
                <a:latin typeface="Century" panose="02040604050505020304" pitchFamily="18" charset="0"/>
              </a:rPr>
              <a:t> and </a:t>
            </a:r>
            <a:r>
              <a:rPr lang="en-US" sz="1400" dirty="0" err="1" smtClean="0">
                <a:latin typeface="Century" panose="02040604050505020304" pitchFamily="18" charset="0"/>
              </a:rPr>
              <a:t>Infogroup</a:t>
            </a:r>
            <a:r>
              <a:rPr lang="en-US" sz="1400" dirty="0" smtClean="0">
                <a:latin typeface="Century" panose="02040604050505020304" pitchFamily="18" charset="0"/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 smtClean="0">
              <a:latin typeface="Century" panose="02040604050505020304" pitchFamily="18" charset="0"/>
            </a:endParaRPr>
          </a:p>
        </p:txBody>
      </p:sp>
      <p:cxnSp>
        <p:nvCxnSpPr>
          <p:cNvPr id="28" name="Straight Connector 27"/>
          <p:cNvCxnSpPr/>
          <p:nvPr/>
        </p:nvCxnSpPr>
        <p:spPr>
          <a:xfrm flipH="1">
            <a:off x="582720" y="3408300"/>
            <a:ext cx="6750151" cy="0"/>
          </a:xfrm>
          <a:prstGeom prst="line">
            <a:avLst/>
          </a:prstGeom>
          <a:ln w="19050">
            <a:solidFill>
              <a:schemeClr val="tx2">
                <a:lumMod val="60000"/>
                <a:lumOff val="4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1973797" y="3505176"/>
            <a:ext cx="389619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chemeClr val="accent1"/>
                </a:solidFill>
              </a:rPr>
              <a:t>REPUTATION &amp; SOCIAL MEDIA MANAGEMENT</a:t>
            </a:r>
            <a:endParaRPr lang="en-US" sz="1600" b="1" dirty="0">
              <a:solidFill>
                <a:schemeClr val="accent1"/>
              </a:solidFill>
            </a:endParaRPr>
          </a:p>
        </p:txBody>
      </p:sp>
      <p:cxnSp>
        <p:nvCxnSpPr>
          <p:cNvPr id="30" name="Straight Connector 29"/>
          <p:cNvCxnSpPr/>
          <p:nvPr/>
        </p:nvCxnSpPr>
        <p:spPr>
          <a:xfrm>
            <a:off x="2205779" y="3843433"/>
            <a:ext cx="3502457" cy="0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582719" y="3852967"/>
            <a:ext cx="3246120" cy="2277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Century" panose="02040604050505020304" pitchFamily="18" charset="0"/>
              </a:rPr>
              <a:t>Includes: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 smtClean="0">
                <a:latin typeface="Century" panose="02040604050505020304" pitchFamily="18" charset="0"/>
              </a:rPr>
              <a:t>Ongoing management of Facebook, Twitter and Google+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 smtClean="0">
                <a:latin typeface="Century" panose="02040604050505020304" pitchFamily="18" charset="0"/>
              </a:rPr>
              <a:t>Up to 12 status updates per month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 smtClean="0">
                <a:latin typeface="Century" panose="02040604050505020304" pitchFamily="18" charset="0"/>
              </a:rPr>
              <a:t>Dedicated Fulfillment manager</a:t>
            </a:r>
            <a:endParaRPr lang="en-US" sz="1400" dirty="0">
              <a:latin typeface="Century" panose="02040604050505020304" pitchFamily="18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 smtClean="0">
                <a:latin typeface="Century" panose="02040604050505020304" pitchFamily="18" charset="0"/>
              </a:rPr>
              <a:t>Directory Listing claiming, setup and enhancement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>
                <a:latin typeface="Century" panose="02040604050505020304" pitchFamily="18" charset="0"/>
              </a:rPr>
              <a:t>Your company’s listing information submitted to 4 major data sources</a:t>
            </a:r>
          </a:p>
          <a:p>
            <a:endParaRPr lang="en-US" sz="1400" dirty="0">
              <a:latin typeface="Century" panose="02040604050505020304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862944" y="4066509"/>
            <a:ext cx="3551407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 smtClean="0">
                <a:latin typeface="Century" panose="02040604050505020304" pitchFamily="18" charset="0"/>
              </a:rPr>
              <a:t>Ongoing monitoring &amp; responses to  social media comments &amp; mentions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>
                <a:latin typeface="Century" panose="02040604050505020304" pitchFamily="18" charset="0"/>
              </a:rPr>
              <a:t>Ongoing monitoring &amp; responses to  </a:t>
            </a:r>
            <a:r>
              <a:rPr lang="en-US" sz="1400" dirty="0" smtClean="0">
                <a:latin typeface="Century" panose="02040604050505020304" pitchFamily="18" charset="0"/>
              </a:rPr>
              <a:t>directory listing reviews &amp; comments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 smtClean="0">
                <a:latin typeface="Century" panose="02040604050505020304" pitchFamily="18" charset="0"/>
              </a:rPr>
              <a:t>Reputation Dashboard setup and training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 smtClean="0">
                <a:latin typeface="Century" panose="02040604050505020304" pitchFamily="18" charset="0"/>
              </a:rPr>
              <a:t>Recurring </a:t>
            </a:r>
            <a:r>
              <a:rPr lang="en-US" sz="1400" dirty="0">
                <a:latin typeface="Century" panose="02040604050505020304" pitchFamily="18" charset="0"/>
              </a:rPr>
              <a:t>monthly touch </a:t>
            </a:r>
            <a:r>
              <a:rPr lang="en-US" sz="1400" dirty="0" smtClean="0">
                <a:latin typeface="Century" panose="02040604050505020304" pitchFamily="18" charset="0"/>
              </a:rPr>
              <a:t>points, review alerts, and monthly reporting </a:t>
            </a:r>
            <a:endParaRPr lang="en-US" sz="1400" dirty="0">
              <a:latin typeface="Century" panose="02040604050505020304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205407" y="5974089"/>
            <a:ext cx="536920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Century" panose="02040604050505020304" pitchFamily="18" charset="0"/>
              </a:rPr>
              <a:t>Custom Quoted </a:t>
            </a:r>
            <a:endParaRPr lang="en-US" sz="1400" dirty="0">
              <a:latin typeface="Century" panose="02040604050505020304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215900" y="189119"/>
            <a:ext cx="39480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  <a:latin typeface="+mj-lt"/>
              </a:rPr>
              <a:t>REPUTATION OPTIONS</a:t>
            </a:r>
          </a:p>
          <a:p>
            <a:r>
              <a:rPr lang="en-US" sz="1200" dirty="0" smtClean="0">
                <a:solidFill>
                  <a:schemeClr val="bg1"/>
                </a:solidFill>
              </a:rPr>
              <a:t>Build your company’s footprint with verified, accurate listings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1973797" y="1058544"/>
            <a:ext cx="390421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accent1"/>
                </a:solidFill>
              </a:rPr>
              <a:t>REPUTATION INTELLIGENCE W/ DISTRIBUTION</a:t>
            </a:r>
            <a:endParaRPr lang="en-US" sz="1600" b="1" dirty="0">
              <a:solidFill>
                <a:schemeClr val="accent1"/>
              </a:solidFill>
            </a:endParaRPr>
          </a:p>
        </p:txBody>
      </p:sp>
      <p:cxnSp>
        <p:nvCxnSpPr>
          <p:cNvPr id="41" name="Straight Connector 40"/>
          <p:cNvCxnSpPr/>
          <p:nvPr/>
        </p:nvCxnSpPr>
        <p:spPr>
          <a:xfrm>
            <a:off x="2437514" y="1396801"/>
            <a:ext cx="2934204" cy="0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573597" y="7797522"/>
            <a:ext cx="830755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411.Com</a:t>
            </a:r>
          </a:p>
          <a:p>
            <a:r>
              <a:rPr lang="en-US" sz="1100" dirty="0" smtClean="0"/>
              <a:t>Bing Local</a:t>
            </a:r>
          </a:p>
          <a:p>
            <a:r>
              <a:rPr lang="en-US" sz="1100" dirty="0" smtClean="0"/>
              <a:t>CitySearch</a:t>
            </a:r>
            <a:endParaRPr lang="en-US" sz="1100" dirty="0"/>
          </a:p>
        </p:txBody>
      </p:sp>
      <p:sp>
        <p:nvSpPr>
          <p:cNvPr id="52" name="TextBox 51"/>
          <p:cNvSpPr txBox="1"/>
          <p:nvPr/>
        </p:nvSpPr>
        <p:spPr>
          <a:xfrm>
            <a:off x="1477948" y="7797522"/>
            <a:ext cx="1092013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Angie’s List</a:t>
            </a:r>
          </a:p>
          <a:p>
            <a:r>
              <a:rPr lang="en-US" sz="1100" dirty="0" err="1" smtClean="0"/>
              <a:t>MerchantCircle</a:t>
            </a:r>
            <a:endParaRPr lang="en-US" sz="1100" dirty="0" smtClean="0"/>
          </a:p>
          <a:p>
            <a:r>
              <a:rPr lang="en-US" sz="1100" dirty="0" err="1" smtClean="0"/>
              <a:t>Superpages</a:t>
            </a:r>
            <a:endParaRPr lang="en-US" sz="1100" dirty="0"/>
          </a:p>
        </p:txBody>
      </p:sp>
      <p:sp>
        <p:nvSpPr>
          <p:cNvPr id="53" name="TextBox 52"/>
          <p:cNvSpPr txBox="1"/>
          <p:nvPr/>
        </p:nvSpPr>
        <p:spPr>
          <a:xfrm>
            <a:off x="2569961" y="7797522"/>
            <a:ext cx="1092013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Yellow Book</a:t>
            </a:r>
          </a:p>
          <a:p>
            <a:r>
              <a:rPr lang="en-US" sz="1100" dirty="0" smtClean="0"/>
              <a:t>Yellow Bot</a:t>
            </a:r>
          </a:p>
          <a:p>
            <a:r>
              <a:rPr lang="en-US" sz="1100" dirty="0" err="1" smtClean="0"/>
              <a:t>YellowPages</a:t>
            </a:r>
            <a:endParaRPr lang="en-US" sz="1100" dirty="0"/>
          </a:p>
        </p:txBody>
      </p:sp>
      <p:sp>
        <p:nvSpPr>
          <p:cNvPr id="54" name="TextBox 53"/>
          <p:cNvSpPr txBox="1"/>
          <p:nvPr/>
        </p:nvSpPr>
        <p:spPr>
          <a:xfrm>
            <a:off x="3529163" y="7797522"/>
            <a:ext cx="1092013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Yelp</a:t>
            </a:r>
          </a:p>
          <a:p>
            <a:r>
              <a:rPr lang="en-US" sz="1100" dirty="0" err="1" smtClean="0"/>
              <a:t>OpenTable</a:t>
            </a:r>
            <a:endParaRPr lang="en-US" sz="1100" dirty="0" smtClean="0"/>
          </a:p>
          <a:p>
            <a:r>
              <a:rPr lang="en-US" sz="1100" dirty="0" smtClean="0"/>
              <a:t>Trip Advisor</a:t>
            </a:r>
            <a:endParaRPr lang="en-US" sz="1100" dirty="0"/>
          </a:p>
        </p:txBody>
      </p:sp>
      <p:sp>
        <p:nvSpPr>
          <p:cNvPr id="55" name="TextBox 54"/>
          <p:cNvSpPr txBox="1"/>
          <p:nvPr/>
        </p:nvSpPr>
        <p:spPr>
          <a:xfrm>
            <a:off x="4426233" y="7797522"/>
            <a:ext cx="1092013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err="1" smtClean="0"/>
              <a:t>Zomato</a:t>
            </a:r>
            <a:endParaRPr lang="en-US" sz="1100" dirty="0" smtClean="0"/>
          </a:p>
          <a:p>
            <a:r>
              <a:rPr lang="en-US" sz="1100" dirty="0" smtClean="0"/>
              <a:t>Google+</a:t>
            </a:r>
          </a:p>
          <a:p>
            <a:r>
              <a:rPr lang="en-US" sz="1100" dirty="0" smtClean="0"/>
              <a:t>Facebook</a:t>
            </a:r>
            <a:endParaRPr lang="en-US" sz="1100" dirty="0"/>
          </a:p>
        </p:txBody>
      </p:sp>
      <p:sp>
        <p:nvSpPr>
          <p:cNvPr id="56" name="TextBox 55"/>
          <p:cNvSpPr txBox="1"/>
          <p:nvPr/>
        </p:nvSpPr>
        <p:spPr>
          <a:xfrm>
            <a:off x="5268522" y="7877906"/>
            <a:ext cx="109201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Twitter</a:t>
            </a:r>
          </a:p>
          <a:p>
            <a:r>
              <a:rPr lang="en-US" sz="1100" dirty="0" err="1" smtClean="0"/>
              <a:t>Fousquare</a:t>
            </a:r>
            <a:endParaRPr lang="en-US" sz="1100" dirty="0"/>
          </a:p>
        </p:txBody>
      </p:sp>
      <p:sp>
        <p:nvSpPr>
          <p:cNvPr id="57" name="TextBox 56"/>
          <p:cNvSpPr txBox="1"/>
          <p:nvPr/>
        </p:nvSpPr>
        <p:spPr>
          <a:xfrm>
            <a:off x="461609" y="7584330"/>
            <a:ext cx="561970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LISTING SOURCES INCLUDE:</a:t>
            </a:r>
            <a:endParaRPr lang="en-US" sz="1200" b="1" dirty="0"/>
          </a:p>
        </p:txBody>
      </p:sp>
      <p:cxnSp>
        <p:nvCxnSpPr>
          <p:cNvPr id="36" name="Straight Connector 35"/>
          <p:cNvCxnSpPr/>
          <p:nvPr/>
        </p:nvCxnSpPr>
        <p:spPr>
          <a:xfrm flipH="1">
            <a:off x="582720" y="6359140"/>
            <a:ext cx="6750151" cy="0"/>
          </a:xfrm>
          <a:prstGeom prst="line">
            <a:avLst/>
          </a:prstGeom>
          <a:ln w="19050">
            <a:solidFill>
              <a:schemeClr val="tx2">
                <a:lumMod val="60000"/>
                <a:lumOff val="4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2391830" y="6454845"/>
            <a:ext cx="302557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chemeClr val="accent1"/>
                </a:solidFill>
              </a:rPr>
              <a:t>NEW! REVIEW GENERATION TOOLS</a:t>
            </a:r>
            <a:endParaRPr lang="en-US" sz="1600" b="1" dirty="0">
              <a:solidFill>
                <a:schemeClr val="accent1"/>
              </a:solidFill>
            </a:endParaRPr>
          </a:p>
        </p:txBody>
      </p:sp>
      <p:cxnSp>
        <p:nvCxnSpPr>
          <p:cNvPr id="38" name="Straight Connector 37"/>
          <p:cNvCxnSpPr/>
          <p:nvPr/>
        </p:nvCxnSpPr>
        <p:spPr>
          <a:xfrm>
            <a:off x="2205779" y="6793102"/>
            <a:ext cx="3502457" cy="0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582720" y="6853000"/>
            <a:ext cx="67501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Century" panose="02040604050505020304" pitchFamily="18" charset="0"/>
              </a:rPr>
              <a:t>Request reviews via customer email lists each month. The email directs recipients to your website with an embedded widget or to a free landing page to review your business. We will send one email blast out each month!</a:t>
            </a:r>
            <a:endParaRPr lang="en-US" sz="1200" dirty="0">
              <a:latin typeface="Century" panose="02040604050505020304" pitchFamily="18" charset="0"/>
            </a:endParaRPr>
          </a:p>
        </p:txBody>
      </p:sp>
      <p:pic>
        <p:nvPicPr>
          <p:cNvPr id="31" name="Picture 3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637" y="8541953"/>
            <a:ext cx="851189" cy="319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21631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mplified Digital">
      <a:dk1>
        <a:sysClr val="windowText" lastClr="000000"/>
      </a:dk1>
      <a:lt1>
        <a:sysClr val="window" lastClr="FFFFFF"/>
      </a:lt1>
      <a:dk2>
        <a:srgbClr val="555658"/>
      </a:dk2>
      <a:lt2>
        <a:srgbClr val="EEEAEB"/>
      </a:lt2>
      <a:accent1>
        <a:srgbClr val="8DC63F"/>
      </a:accent1>
      <a:accent2>
        <a:srgbClr val="CA1D60"/>
      </a:accent2>
      <a:accent3>
        <a:srgbClr val="26AEBF"/>
      </a:accent3>
      <a:accent4>
        <a:srgbClr val="042C47"/>
      </a:accent4>
      <a:accent5>
        <a:srgbClr val="8DC63F"/>
      </a:accent5>
      <a:accent6>
        <a:srgbClr val="CA1D60"/>
      </a:accent6>
      <a:hlink>
        <a:srgbClr val="26AEBF"/>
      </a:hlink>
      <a:folHlink>
        <a:srgbClr val="042C47"/>
      </a:folHlink>
    </a:clrScheme>
    <a:fontScheme name="AD">
      <a:majorFont>
        <a:latin typeface="Century Gothic"/>
        <a:ea typeface=""/>
        <a:cs typeface=""/>
      </a:majorFont>
      <a:minorFont>
        <a:latin typeface="Calibri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614</TotalTime>
  <Words>380</Words>
  <Application>Microsoft Office PowerPoint</Application>
  <PresentationFormat>Custom</PresentationFormat>
  <Paragraphs>57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 Light</vt:lpstr>
      <vt:lpstr>Century</vt:lpstr>
      <vt:lpstr>Century Gothic</vt:lpstr>
      <vt:lpstr>Office Theme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Amanda McGinnis</dc:creator>
  <cp:lastModifiedBy>Madeline Jordan</cp:lastModifiedBy>
  <cp:revision>77</cp:revision>
  <dcterms:created xsi:type="dcterms:W3CDTF">2015-11-03T21:07:43Z</dcterms:created>
  <dcterms:modified xsi:type="dcterms:W3CDTF">2018-04-24T14:45:21Z</dcterms:modified>
</cp:coreProperties>
</file>