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77724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314" y="96"/>
      </p:cViewPr>
      <p:guideLst>
        <p:guide orient="horz" pos="2880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2840569"/>
            <a:ext cx="660654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181600"/>
            <a:ext cx="54406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9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9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366186"/>
            <a:ext cx="174879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366186"/>
            <a:ext cx="511683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7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6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5875867"/>
            <a:ext cx="660654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3875619"/>
            <a:ext cx="660654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0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133602"/>
            <a:ext cx="343281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133602"/>
            <a:ext cx="343281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3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046817"/>
            <a:ext cx="343416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2899833"/>
            <a:ext cx="343416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046817"/>
            <a:ext cx="343550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2899833"/>
            <a:ext cx="343550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1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4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364067"/>
            <a:ext cx="255706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364068"/>
            <a:ext cx="4344988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1913468"/>
            <a:ext cx="255706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0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6400801"/>
            <a:ext cx="466344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17033"/>
            <a:ext cx="466344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156452"/>
            <a:ext cx="466344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6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366184"/>
            <a:ext cx="699516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133602"/>
            <a:ext cx="699516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8475135"/>
            <a:ext cx="18135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8475135"/>
            <a:ext cx="24612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8475135"/>
            <a:ext cx="18135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4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5.png"/><Relationship Id="rId4" Type="http://schemas.openxmlformats.org/officeDocument/2006/relationships/image" Target="../media/image6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372" y="99153"/>
            <a:ext cx="5345580" cy="8262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56174" y="99153"/>
            <a:ext cx="2097610" cy="8262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708" y="1081948"/>
            <a:ext cx="71318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Social media is just like word-of-mouth marketing. By utilizing social media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channels such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as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Facebook,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Twitter, Pinterest, etc. o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ur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Social Team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will strategically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develop and manage your social media platforms, helping you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increase brand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awareness, build relationships, engage with customers, manage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targeted social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ads, and manage your online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reputation.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900" y="189119"/>
            <a:ext cx="4605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SOCIAL MEDIA MANAGEMENT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Engage with consumers and build relationships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" y="5685067"/>
            <a:ext cx="723138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74320" y="5897562"/>
            <a:ext cx="7231380" cy="253015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3810" y="6318658"/>
            <a:ext cx="34284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/>
              <a:t>Set your business apart from the competition with a professional social media presence </a:t>
            </a:r>
            <a:endParaRPr lang="en-US" sz="1400" dirty="0" smtClean="0"/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Increase </a:t>
            </a:r>
            <a:r>
              <a:rPr lang="en-US" sz="1400" dirty="0"/>
              <a:t>your SEO rankings by building your website’s link profile socially </a:t>
            </a:r>
            <a:endParaRPr lang="en-US" sz="1400" dirty="0" smtClean="0"/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Direct </a:t>
            </a:r>
            <a:r>
              <a:rPr lang="en-US" sz="1400" dirty="0"/>
              <a:t>conversations that are already happening about your brand </a:t>
            </a:r>
            <a:endParaRPr lang="en-US" sz="1400" dirty="0" smtClean="0"/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Choose the networks that make sense for your company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929381" y="6329675"/>
            <a:ext cx="34284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/>
              <a:t>Increase customer service and </a:t>
            </a:r>
            <a:r>
              <a:rPr lang="en-US" sz="1400" dirty="0" smtClean="0"/>
              <a:t>engagement </a:t>
            </a:r>
            <a:r>
              <a:rPr lang="en-US" sz="1400" dirty="0"/>
              <a:t>on social channels </a:t>
            </a:r>
            <a:endParaRPr lang="en-US" sz="1400" dirty="0" smtClean="0"/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Build </a:t>
            </a:r>
            <a:r>
              <a:rPr lang="en-US" sz="1400" dirty="0"/>
              <a:t>and enhance your online reputation and </a:t>
            </a:r>
            <a:r>
              <a:rPr lang="en-US" sz="1400" dirty="0" smtClean="0"/>
              <a:t>grow your digital </a:t>
            </a:r>
            <a:r>
              <a:rPr lang="en-US" sz="1400" dirty="0"/>
              <a:t>footprint </a:t>
            </a:r>
            <a:endParaRPr lang="en-US" sz="1400" dirty="0" smtClean="0"/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Utilize our dedicated Social Media account manager to stay on top of new trends and changes 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Engage your audience with cleverly written content and imagery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1609" y="5980557"/>
            <a:ext cx="4340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BENEFITS OF SOCIAL MEDIA MANAGEMENT </a:t>
            </a:r>
            <a:endParaRPr lang="en-US" sz="1600" b="1" dirty="0"/>
          </a:p>
        </p:txBody>
      </p:sp>
      <p:pic>
        <p:nvPicPr>
          <p:cNvPr id="4098" name="Picture 2" descr="C:\Users\stlmcgia\Google Drive\AMPLIFIED\Corporate Training\The Amplified Brand\Icons\1-Color\Social Marketing\Social Media Market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236" y="327998"/>
            <a:ext cx="1797464" cy="36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tlmcgia\Google Drive\AMPLIFIED\Main Product Collateral\STL-Collateral\Images\DesktopScreen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704" y="2531760"/>
            <a:ext cx="3536256" cy="306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stlmcgia\Google Drive\AMPLIFIED\Main Product Collateral\STL-Collateral\Images\TabletScreen3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79"/>
          <a:stretch/>
        </p:blipFill>
        <p:spPr bwMode="auto">
          <a:xfrm>
            <a:off x="698482" y="3498972"/>
            <a:ext cx="4103772" cy="212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stlmcgia\Google Drive\AMPLIFIED\Main Product Collateral\STL-Collateral\Images\PhoneScreen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3755629"/>
            <a:ext cx="1717263" cy="200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stlmcgia\Documents\Image Library\Social Buttons\social-icons-crazypixels\64\facebook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6" y="2440520"/>
            <a:ext cx="469068" cy="46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stlmcgia\Documents\Image Library\Social Buttons\social-icons-crazypixels\64\twitte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051" y="2440519"/>
            <a:ext cx="469070" cy="46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stlmcgia\Documents\Image Library\Social Buttons\social-icons-crazypixels\64\pinterest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633" y="2440518"/>
            <a:ext cx="469069" cy="46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stlmcgia\Documents\Image Library\Social Buttons\social-icons-crazypixels\64\googl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857" y="2440519"/>
            <a:ext cx="483358" cy="483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C:\Users\stlmcgia\Documents\Image Library\Social Buttons\social-icons-crazypixels\64\youtube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61" y="3065599"/>
            <a:ext cx="483358" cy="483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Users\stlmcgia\Documents\Image Library\Social Buttons\social-icons-crazypixels\64\rss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957" y="3065599"/>
            <a:ext cx="469069" cy="46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936" y="3016328"/>
            <a:ext cx="518341" cy="5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4" descr="C:\Users\stlmcgia\Documents\Image Library\SOCIAL~1\foursqure-Icons\Icons\Foursquare-icon (3)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385" y="3016328"/>
            <a:ext cx="518339" cy="51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37" y="8541953"/>
            <a:ext cx="851189" cy="31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28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74320" y="6993364"/>
            <a:ext cx="7231380" cy="14343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964015" y="7060959"/>
            <a:ext cx="34284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Facebook custom application tab ideas include: locations, shop online, email newsletter subscription, twitter feed, pinterest feed, contesting &amp; more!</a:t>
            </a:r>
          </a:p>
          <a:p>
            <a:endParaRPr lang="en-US" sz="140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461609" y="7092517"/>
            <a:ext cx="4340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SOCIAL NETWORK OPTIONS</a:t>
            </a:r>
            <a:endParaRPr lang="en-US" sz="1600" b="1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886200" y="1013552"/>
            <a:ext cx="0" cy="3615154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5204" y="1145632"/>
            <a:ext cx="2283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STANDARD SOCIAL MEDIA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53488" y="1145632"/>
            <a:ext cx="1058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SOCIAL BIZ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48469" y="1483889"/>
            <a:ext cx="2038118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39454" y="1483889"/>
            <a:ext cx="19998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12372" y="99153"/>
            <a:ext cx="5345580" cy="8262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556174" y="99153"/>
            <a:ext cx="2097610" cy="8262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15900" y="189119"/>
            <a:ext cx="3725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SOCIAL MEDIA OPTIONS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Engage with consumers and build relationships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32" name="Picture 2" descr="C:\Users\stlmcgia\Google Drive\AMPLIFIED\Corporate Training\The Amplified Brand\Icons\1-Color\Social Marketing\Social Media Market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236" y="327998"/>
            <a:ext cx="1797464" cy="36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Straight Connector 32"/>
          <p:cNvCxnSpPr/>
          <p:nvPr/>
        </p:nvCxnSpPr>
        <p:spPr>
          <a:xfrm flipH="1">
            <a:off x="582720" y="4628706"/>
            <a:ext cx="6750151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712988" y="4747352"/>
            <a:ext cx="2231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PREMIUM SOCIAL MEDIA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933806" y="5085609"/>
            <a:ext cx="19998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9529" y="1676323"/>
            <a:ext cx="338930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" panose="02040604050505020304" pitchFamily="18" charset="0"/>
              </a:rPr>
              <a:t>Includes: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Facebook, Twitter &amp; Google+</a:t>
            </a:r>
            <a:endParaRPr lang="en-US" sz="1400" dirty="0">
              <a:latin typeface="Century" panose="020406040505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" panose="02040604050505020304" pitchFamily="18" charset="0"/>
              </a:rPr>
              <a:t>Up to </a:t>
            </a:r>
            <a:r>
              <a:rPr lang="en-US" sz="1400" dirty="0" smtClean="0">
                <a:latin typeface="Century" panose="02040604050505020304" pitchFamily="18" charset="0"/>
              </a:rPr>
              <a:t>12 custom written </a:t>
            </a:r>
            <a:r>
              <a:rPr lang="en-US" sz="1400" dirty="0">
                <a:latin typeface="Century" panose="02040604050505020304" pitchFamily="18" charset="0"/>
              </a:rPr>
              <a:t>status updates per </a:t>
            </a:r>
            <a:r>
              <a:rPr lang="en-US" sz="1400" dirty="0" smtClean="0">
                <a:latin typeface="Century" panose="02040604050505020304" pitchFamily="18" charset="0"/>
              </a:rPr>
              <a:t>month</a:t>
            </a:r>
            <a:endParaRPr lang="en-US" sz="1400" dirty="0">
              <a:latin typeface="Century" panose="020406040505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Dedicated Social Media manager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Best practices strategy consultation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Recurring touch points &amp; content review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Profile Setup / Enhancement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Social Management Dashboard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latin typeface="Century" panose="020406040505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2719" y="5109373"/>
            <a:ext cx="3246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" panose="02040604050505020304" pitchFamily="18" charset="0"/>
              </a:rPr>
              <a:t>Includes: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Facebook, Twitter &amp; Google+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Up to 12 custom written status updates per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Dedicated </a:t>
            </a:r>
            <a:r>
              <a:rPr lang="en-US" sz="1400" dirty="0">
                <a:latin typeface="Century" panose="02040604050505020304" pitchFamily="18" charset="0"/>
              </a:rPr>
              <a:t>Social Media manager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" panose="02040604050505020304" pitchFamily="18" charset="0"/>
              </a:rPr>
              <a:t>Best practices strategy </a:t>
            </a:r>
            <a:r>
              <a:rPr lang="en-US" sz="1400" dirty="0" smtClean="0">
                <a:latin typeface="Century" panose="02040604050505020304" pitchFamily="18" charset="0"/>
              </a:rPr>
              <a:t>consultation</a:t>
            </a:r>
            <a:endParaRPr lang="en-US" sz="1400" dirty="0">
              <a:latin typeface="Century" panose="020406040505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62944" y="5232483"/>
            <a:ext cx="35514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" panose="02040604050505020304" pitchFamily="18" charset="0"/>
              </a:rPr>
              <a:t>Recurring monthly touch points </a:t>
            </a:r>
            <a:r>
              <a:rPr lang="en-US" sz="1400" dirty="0" smtClean="0">
                <a:latin typeface="Century" panose="02040604050505020304" pitchFamily="18" charset="0"/>
              </a:rPr>
              <a:t/>
            </a:r>
            <a:br>
              <a:rPr lang="en-US" sz="1400" dirty="0" smtClean="0">
                <a:latin typeface="Century" panose="02040604050505020304" pitchFamily="18" charset="0"/>
              </a:rPr>
            </a:br>
            <a:r>
              <a:rPr lang="en-US" sz="1400" dirty="0" smtClean="0">
                <a:latin typeface="Century" panose="02040604050505020304" pitchFamily="18" charset="0"/>
              </a:rPr>
              <a:t>&amp; content review</a:t>
            </a:r>
            <a:endParaRPr lang="en-US" sz="1400" dirty="0">
              <a:latin typeface="Century" panose="020406040505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" panose="02040604050505020304" pitchFamily="18" charset="0"/>
              </a:rPr>
              <a:t>Profile Setup / Enhancement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" panose="02040604050505020304" pitchFamily="18" charset="0"/>
              </a:rPr>
              <a:t>Engaging Content &amp; </a:t>
            </a:r>
            <a:r>
              <a:rPr lang="en-US" sz="1400" dirty="0" smtClean="0">
                <a:latin typeface="Century" panose="02040604050505020304" pitchFamily="18" charset="0"/>
              </a:rPr>
              <a:t>Updates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Quarterly Contesting</a:t>
            </a:r>
            <a:endParaRPr lang="en-US" sz="1400" dirty="0">
              <a:latin typeface="Century" panose="020406040505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" panose="02040604050505020304" pitchFamily="18" charset="0"/>
              </a:rPr>
              <a:t>3 Custom Facebook Application </a:t>
            </a:r>
            <a:r>
              <a:rPr lang="en-US" sz="1400" dirty="0" smtClean="0">
                <a:latin typeface="Century" panose="02040604050505020304" pitchFamily="18" charset="0"/>
              </a:rPr>
              <a:t>Tabs</a:t>
            </a:r>
            <a:endParaRPr lang="en-US" sz="1400" dirty="0">
              <a:latin typeface="Century" panose="02040604050505020304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76265" y="7453105"/>
            <a:ext cx="1672267" cy="825673"/>
            <a:chOff x="729063" y="7134732"/>
            <a:chExt cx="2244963" cy="1108439"/>
          </a:xfrm>
        </p:grpSpPr>
        <p:pic>
          <p:nvPicPr>
            <p:cNvPr id="45" name="Picture 6" descr="C:\Users\stlmcgia\Documents\Image Library\Social Buttons\social-icons-crazypixels\64\facebook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528" y="7134734"/>
              <a:ext cx="469068" cy="469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7" descr="C:\Users\stlmcgia\Documents\Image Library\Social Buttons\social-icons-crazypixels\64\twitter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4353" y="7134733"/>
              <a:ext cx="469070" cy="4690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8" descr="C:\Users\stlmcgia\Documents\Image Library\Social Buttons\social-icons-crazypixels\64\pinterest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0935" y="7134732"/>
              <a:ext cx="469069" cy="4690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9" descr="C:\Users\stlmcgia\Documents\Image Library\Social Buttons\social-icons-crazypixels\64\google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8159" y="7134733"/>
              <a:ext cx="483358" cy="4833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10" descr="C:\Users\stlmcgia\Documents\Image Library\Social Buttons\social-icons-crazypixels\64\youtube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063" y="7759813"/>
              <a:ext cx="483358" cy="4833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11" descr="C:\Users\stlmcgia\Documents\Image Library\Social Buttons\social-icons-crazypixels\64\rss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0259" y="7759813"/>
              <a:ext cx="469069" cy="4690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14" descr="C:\Users\stlmcgia\Documents\Image Library\SOCIAL~1\foursqure-Icons\Icons\Foursquare-icon (3)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5687" y="7710542"/>
              <a:ext cx="518339" cy="5183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4204916" y="1676323"/>
            <a:ext cx="33007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" panose="02040604050505020304" pitchFamily="18" charset="0"/>
              </a:rPr>
              <a:t>Includes: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Facebook Only</a:t>
            </a:r>
            <a:endParaRPr lang="en-US" sz="1400" dirty="0">
              <a:latin typeface="Century" panose="020406040505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" panose="02040604050505020304" pitchFamily="18" charset="0"/>
              </a:rPr>
              <a:t>Up to </a:t>
            </a:r>
            <a:r>
              <a:rPr lang="en-US" sz="1400" dirty="0" smtClean="0">
                <a:latin typeface="Century" panose="02040604050505020304" pitchFamily="18" charset="0"/>
              </a:rPr>
              <a:t>12 custom written </a:t>
            </a:r>
            <a:r>
              <a:rPr lang="en-US" sz="1400" dirty="0">
                <a:latin typeface="Century" panose="02040604050505020304" pitchFamily="18" charset="0"/>
              </a:rPr>
              <a:t>status updates per </a:t>
            </a:r>
            <a:r>
              <a:rPr lang="en-US" sz="1400" dirty="0" smtClean="0">
                <a:latin typeface="Century" panose="02040604050505020304" pitchFamily="18" charset="0"/>
              </a:rPr>
              <a:t>month</a:t>
            </a:r>
            <a:endParaRPr lang="en-US" sz="1400" dirty="0">
              <a:latin typeface="Century" panose="020406040505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Dedicated Social Media manager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Best practices strategy consultation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Recurring touch points &amp; review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Social Management Dashboard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Up to 2 Custom Facebook Tabs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Quarterly Contests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latin typeface="Century" panose="02040604050505020304" pitchFamily="18" charset="0"/>
            </a:endParaRPr>
          </a:p>
        </p:txBody>
      </p:sp>
      <p:pic>
        <p:nvPicPr>
          <p:cNvPr id="1026" name="Picture 2" descr="Image result for linkedin icon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570" y="7918726"/>
            <a:ext cx="369924" cy="3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37" y="8541953"/>
            <a:ext cx="851189" cy="31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68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mplified Digital">
      <a:dk1>
        <a:sysClr val="windowText" lastClr="000000"/>
      </a:dk1>
      <a:lt1>
        <a:sysClr val="window" lastClr="FFFFFF"/>
      </a:lt1>
      <a:dk2>
        <a:srgbClr val="555658"/>
      </a:dk2>
      <a:lt2>
        <a:srgbClr val="EEEAEB"/>
      </a:lt2>
      <a:accent1>
        <a:srgbClr val="8DC63F"/>
      </a:accent1>
      <a:accent2>
        <a:srgbClr val="CA1D60"/>
      </a:accent2>
      <a:accent3>
        <a:srgbClr val="26AEBF"/>
      </a:accent3>
      <a:accent4>
        <a:srgbClr val="042C47"/>
      </a:accent4>
      <a:accent5>
        <a:srgbClr val="8DC63F"/>
      </a:accent5>
      <a:accent6>
        <a:srgbClr val="CA1D60"/>
      </a:accent6>
      <a:hlink>
        <a:srgbClr val="26AEBF"/>
      </a:hlink>
      <a:folHlink>
        <a:srgbClr val="042C47"/>
      </a:folHlink>
    </a:clrScheme>
    <a:fontScheme name="AD">
      <a:majorFont>
        <a:latin typeface="Century Gothic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310</Words>
  <Application>Microsoft Office PowerPoint</Application>
  <PresentationFormat>Custom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 Light</vt:lpstr>
      <vt:lpstr>Century</vt:lpstr>
      <vt:lpstr>Century Gothic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McGinnis</dc:creator>
  <cp:lastModifiedBy>Madeline Jordan</cp:lastModifiedBy>
  <cp:revision>79</cp:revision>
  <dcterms:created xsi:type="dcterms:W3CDTF">2015-11-03T21:07:43Z</dcterms:created>
  <dcterms:modified xsi:type="dcterms:W3CDTF">2018-04-24T14:44:41Z</dcterms:modified>
</cp:coreProperties>
</file>